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80" r:id="rId13"/>
    <p:sldId id="268" r:id="rId14"/>
    <p:sldId id="29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70" r:id="rId25"/>
    <p:sldId id="279" r:id="rId26"/>
    <p:sldId id="278" r:id="rId27"/>
    <p:sldId id="271" r:id="rId28"/>
    <p:sldId id="272" r:id="rId29"/>
    <p:sldId id="275" r:id="rId30"/>
    <p:sldId id="274" r:id="rId31"/>
    <p:sldId id="277" r:id="rId32"/>
    <p:sldId id="276" r:id="rId33"/>
    <p:sldId id="281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817" autoAdjust="0"/>
  </p:normalViewPr>
  <p:slideViewPr>
    <p:cSldViewPr showGuides="1"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3F093-5452-4BB4-8668-B23433304D81}" type="datetimeFigureOut">
              <a:rPr lang="fr-FR" smtClean="0"/>
              <a:t>18/10/2013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2014A-C3B3-4E8A-BD33-AB533423CB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30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693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Cette diapo sert à montrer l’utilité de la TCO. Observez comme</a:t>
            </a:r>
            <a:r>
              <a:rPr lang="fr-FR" baseline="0" dirty="0" smtClean="0"/>
              <a:t> l’agriculture intensive mange du terrain, et la frontière de la TCO semble être un rempart !</a:t>
            </a:r>
            <a:endParaRPr lang="fr-FR" dirty="0" smtClean="0"/>
          </a:p>
          <a:p>
            <a:r>
              <a:rPr lang="fr-FR" dirty="0" smtClean="0"/>
              <a:t>A</a:t>
            </a:r>
            <a:r>
              <a:rPr lang="fr-FR" baseline="0" dirty="0" smtClean="0"/>
              <a:t> l’intérieur de la zone rouge: la T.C.O. </a:t>
            </a:r>
            <a:r>
              <a:rPr lang="fr-FR" baseline="0" dirty="0" err="1" smtClean="0"/>
              <a:t>Lomerio</a:t>
            </a:r>
            <a:r>
              <a:rPr lang="fr-FR" baseline="0" dirty="0" smtClean="0"/>
              <a:t>. </a:t>
            </a:r>
          </a:p>
          <a:p>
            <a:pPr algn="l"/>
            <a:r>
              <a:rPr lang="fr-FR" baseline="0" dirty="0" smtClean="0"/>
              <a:t>A l’ouest de cette frontière: Des champs à perte de vue. Agriculture intensive. Soja, sorgho, tournesol. OGM, bien entendu !!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530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 err="1" smtClean="0"/>
              <a:t>Chiquitanos</a:t>
            </a:r>
            <a:r>
              <a:rPr lang="fr-FR" dirty="0" smtClean="0"/>
              <a:t> fuient les</a:t>
            </a:r>
            <a:r>
              <a:rPr lang="fr-FR" baseline="0" dirty="0" smtClean="0"/>
              <a:t> blancs, mais les blancs les retrouvent !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447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Mouvements depuis les anciennes missions (icone verte)</a:t>
            </a:r>
            <a:r>
              <a:rPr lang="fr-FR" baseline="0" dirty="0" smtClean="0"/>
              <a:t> vers </a:t>
            </a:r>
            <a:r>
              <a:rPr lang="fr-FR" baseline="0" dirty="0" err="1" smtClean="0"/>
              <a:t>Lomerio</a:t>
            </a:r>
            <a:r>
              <a:rPr lang="fr-FR" baseline="0" dirty="0" smtClean="0"/>
              <a:t>. (hypothèse). L’idée c’est de montrer que </a:t>
            </a:r>
            <a:r>
              <a:rPr lang="fr-FR" baseline="0" dirty="0" err="1" smtClean="0"/>
              <a:t>Lomerio</a:t>
            </a:r>
            <a:r>
              <a:rPr lang="fr-FR" baseline="0" dirty="0" smtClean="0"/>
              <a:t> est AU CENTRE de la « boucle » formée par les anciennes missions. </a:t>
            </a:r>
          </a:p>
          <a:p>
            <a:r>
              <a:rPr lang="fr-FR" baseline="0" dirty="0" smtClean="0"/>
              <a:t>En jaune: routes.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008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Usage de la langue. A mon avis l’EIB ne sert à rien</a:t>
            </a:r>
            <a:r>
              <a:rPr lang="fr-FR" baseline="0" dirty="0" smtClean="0"/>
              <a:t> (en fait les parents se déchargent là-dessus pour « transmettre » la langue).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062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Bon</a:t>
            </a:r>
            <a:r>
              <a:rPr lang="fr-FR" baseline="0" dirty="0" smtClean="0"/>
              <a:t> pour les gens, mais probablement mauvais pour l’usage de la langue.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0263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Milieu naturel</a:t>
            </a:r>
            <a:r>
              <a:rPr lang="fr-FR" baseline="0" dirty="0" smtClean="0"/>
              <a:t>: A mi chemin entre </a:t>
            </a:r>
            <a:r>
              <a:rPr lang="fr-FR" baseline="0" dirty="0" err="1" smtClean="0"/>
              <a:t>amazonie</a:t>
            </a:r>
            <a:r>
              <a:rPr lang="fr-FR" baseline="0" dirty="0" smtClean="0"/>
              <a:t> humide et </a:t>
            </a:r>
            <a:r>
              <a:rPr lang="fr-FR" baseline="0" dirty="0" err="1" smtClean="0"/>
              <a:t>chaco</a:t>
            </a:r>
            <a:r>
              <a:rPr lang="fr-FR" baseline="0" dirty="0" smtClean="0"/>
              <a:t> sec.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700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Séance</a:t>
            </a:r>
            <a:r>
              <a:rPr lang="fr-FR" baseline="0" dirty="0" smtClean="0"/>
              <a:t> d’enregistrement. Audio, vidéo.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073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C" dirty="0" smtClean="0"/>
              <a:t>Un</a:t>
            </a:r>
            <a:r>
              <a:rPr lang="fr-MC" baseline="0" dirty="0" smtClean="0"/>
              <a:t> territoire, 800 habitants, 40 locuteurs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472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52 </a:t>
            </a:r>
            <a:r>
              <a:rPr lang="fr-FR" baseline="0" dirty="0" smtClean="0"/>
              <a:t>400 hectares, 525 km²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366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C" dirty="0" smtClean="0"/>
              <a:t>Vue pittoresque du village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185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Carte générale, situation</a:t>
            </a:r>
            <a:r>
              <a:rPr lang="fr-FR" baseline="0" dirty="0" smtClean="0"/>
              <a:t> en Amérique du Sud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31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C" dirty="0" smtClean="0"/>
              <a:t>Résumé historique : vie sauvage, évangélisation, intégration à la société bolivienne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756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C" dirty="0" smtClean="0"/>
              <a:t>Situer</a:t>
            </a:r>
            <a:r>
              <a:rPr lang="fr-MC" baseline="0" dirty="0" smtClean="0"/>
              <a:t> le Master, préciser ASLAN + SOAS-HRELP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065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C" dirty="0" smtClean="0"/>
              <a:t>Exemples d’enregistrement</a:t>
            </a:r>
            <a:r>
              <a:rPr lang="fr-MC" baseline="0" dirty="0" smtClean="0"/>
              <a:t>s vidéos, présentation rapide des locuteurs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527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C" dirty="0" smtClean="0"/>
              <a:t>Résumé des deux terrains précédents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167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C" dirty="0" smtClean="0"/>
              <a:t>Situation de la langue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631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Carte ave</a:t>
            </a:r>
            <a:r>
              <a:rPr lang="fr-FR" baseline="0" dirty="0" smtClean="0"/>
              <a:t>c reliefs.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621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Carte</a:t>
            </a:r>
            <a:r>
              <a:rPr lang="fr-FR" baseline="0" dirty="0" smtClean="0"/>
              <a:t> des territoires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147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C" dirty="0" smtClean="0"/>
              <a:t>Carte des langues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342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+ indo-européen</a:t>
            </a:r>
            <a:r>
              <a:rPr lang="fr-FR" baseline="0" dirty="0" smtClean="0"/>
              <a:t> (espagnol + </a:t>
            </a:r>
            <a:r>
              <a:rPr lang="fr-FR" baseline="0" dirty="0" err="1" smtClean="0"/>
              <a:t>plaudietsch</a:t>
            </a:r>
            <a:r>
              <a:rPr lang="fr-FR" baseline="0" dirty="0" smtClean="0"/>
              <a:t>) et créole </a:t>
            </a:r>
            <a:r>
              <a:rPr lang="fr-FR" baseline="0" dirty="0" err="1" smtClean="0"/>
              <a:t>afrobolivien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10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C" dirty="0" smtClean="0"/>
              <a:t>Citation</a:t>
            </a:r>
            <a:r>
              <a:rPr lang="fr-MC" baseline="0" dirty="0" smtClean="0"/>
              <a:t> tirée de </a:t>
            </a:r>
            <a:r>
              <a:rPr lang="fr-MC" baseline="0" dirty="0" err="1" smtClean="0"/>
              <a:t>Saito</a:t>
            </a:r>
            <a:r>
              <a:rPr lang="fr-MC" baseline="0" dirty="0" smtClean="0"/>
              <a:t> 2009, qui cite </a:t>
            </a:r>
            <a:r>
              <a:rPr lang="fr-MC" baseline="0" dirty="0" smtClean="0"/>
              <a:t>Francesco de </a:t>
            </a:r>
            <a:r>
              <a:rPr lang="fr-MC" baseline="0" dirty="0" err="1" smtClean="0"/>
              <a:t>Orellana</a:t>
            </a:r>
            <a:r>
              <a:rPr lang="fr-MC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257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C" dirty="0" smtClean="0"/>
              <a:t>1952:</a:t>
            </a:r>
            <a:r>
              <a:rPr lang="fr-MC" baseline="0" dirty="0" smtClean="0"/>
              <a:t> Réforme agraire. La situation s’améliore un peu, mais pas beaucoup. En revanche (au moins pour les </a:t>
            </a:r>
            <a:r>
              <a:rPr lang="fr-MC" baseline="0" dirty="0" err="1" smtClean="0"/>
              <a:t>Chiquitanos</a:t>
            </a:r>
            <a:r>
              <a:rPr lang="fr-MC" baseline="0" dirty="0" smtClean="0"/>
              <a:t>), c’est là qu’on peut dater le renversement linguistique (switch vers l’espagnol).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17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1, Grand territoire</a:t>
            </a:r>
            <a:r>
              <a:rPr lang="fr-FR" baseline="0" dirty="0" smtClean="0"/>
              <a:t> chiquitano, beaucoup de </a:t>
            </a:r>
            <a:r>
              <a:rPr lang="fr-FR" baseline="0" dirty="0" err="1" smtClean="0"/>
              <a:t>chiquitanos</a:t>
            </a:r>
            <a:r>
              <a:rPr lang="fr-FR" baseline="0" dirty="0" smtClean="0"/>
              <a:t> (1</a:t>
            </a:r>
            <a:r>
              <a:rPr lang="fr-FR" baseline="30000" dirty="0" smtClean="0"/>
              <a:t>re</a:t>
            </a:r>
            <a:r>
              <a:rPr lang="fr-FR" baseline="0" dirty="0" smtClean="0"/>
              <a:t> nation indigène des basses terres, 3</a:t>
            </a:r>
            <a:r>
              <a:rPr lang="fr-FR" baseline="30000" dirty="0" smtClean="0"/>
              <a:t>e</a:t>
            </a:r>
            <a:r>
              <a:rPr lang="fr-FR" baseline="0" dirty="0" smtClean="0"/>
              <a:t> au niveau national, dans un pays qui compte 50% d’indigènes).</a:t>
            </a:r>
          </a:p>
          <a:p>
            <a:r>
              <a:rPr lang="fr-FR" baseline="0" dirty="0" smtClean="0"/>
              <a:t>2, Mais peu de locuteurs. Donc LED !</a:t>
            </a:r>
          </a:p>
          <a:p>
            <a:r>
              <a:rPr lang="fr-FR" baseline="0" dirty="0" smtClean="0"/>
              <a:t>3, Sauf que heureusement, ils sont presque tous concentrés dans une TCO de 8000 habitants, avec très forte identité et fierté indigène.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2014A-C3B3-4E8A-BD33-AB533423CB1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91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F511C-B3E9-4889-8737-917CF485BBE4}" type="datetimeFigureOut">
              <a:rPr lang="fr-FR" smtClean="0"/>
              <a:t>18/10/2013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2CD-8458-4ED8-AF05-32A773BA6C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94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F511C-B3E9-4889-8737-917CF485BBE4}" type="datetimeFigureOut">
              <a:rPr lang="fr-FR" smtClean="0"/>
              <a:t>18/10/2013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2CD-8458-4ED8-AF05-32A773BA6C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790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F511C-B3E9-4889-8737-917CF485BBE4}" type="datetimeFigureOut">
              <a:rPr lang="fr-FR" smtClean="0"/>
              <a:t>18/10/2013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2CD-8458-4ED8-AF05-32A773BA6C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2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F511C-B3E9-4889-8737-917CF485BBE4}" type="datetimeFigureOut">
              <a:rPr lang="fr-FR" smtClean="0"/>
              <a:t>18/10/2013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2CD-8458-4ED8-AF05-32A773BA6C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13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F511C-B3E9-4889-8737-917CF485BBE4}" type="datetimeFigureOut">
              <a:rPr lang="fr-FR" smtClean="0"/>
              <a:t>18/10/2013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2CD-8458-4ED8-AF05-32A773BA6C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83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F511C-B3E9-4889-8737-917CF485BBE4}" type="datetimeFigureOut">
              <a:rPr lang="fr-FR" smtClean="0"/>
              <a:t>18/10/2013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2CD-8458-4ED8-AF05-32A773BA6C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52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F511C-B3E9-4889-8737-917CF485BBE4}" type="datetimeFigureOut">
              <a:rPr lang="fr-FR" smtClean="0"/>
              <a:t>18/10/2013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2CD-8458-4ED8-AF05-32A773BA6C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218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F511C-B3E9-4889-8737-917CF485BBE4}" type="datetimeFigureOut">
              <a:rPr lang="fr-FR" smtClean="0"/>
              <a:t>18/10/2013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2CD-8458-4ED8-AF05-32A773BA6C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83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F511C-B3E9-4889-8737-917CF485BBE4}" type="datetimeFigureOut">
              <a:rPr lang="fr-FR" smtClean="0"/>
              <a:t>18/10/2013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2CD-8458-4ED8-AF05-32A773BA6C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03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F511C-B3E9-4889-8737-917CF485BBE4}" type="datetimeFigureOut">
              <a:rPr lang="fr-FR" smtClean="0"/>
              <a:t>18/10/2013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2CD-8458-4ED8-AF05-32A773BA6C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023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F511C-B3E9-4889-8737-917CF485BBE4}" type="datetimeFigureOut">
              <a:rPr lang="fr-FR" smtClean="0"/>
              <a:t>18/10/2013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62CD-8458-4ED8-AF05-32A773BA6C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15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F511C-B3E9-4889-8737-917CF485BBE4}" type="datetimeFigureOut">
              <a:rPr lang="fr-FR" smtClean="0"/>
              <a:t>18/10/2013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62CD-8458-4ED8-AF05-32A773BA6C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50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3528392"/>
          </a:xfrm>
        </p:spPr>
        <p:txBody>
          <a:bodyPr>
            <a:normAutofit fontScale="90000"/>
          </a:bodyPr>
          <a:lstStyle/>
          <a:p>
            <a:r>
              <a:rPr lang="fr-FR" sz="7300" dirty="0" smtClean="0"/>
              <a:t>Langues de Bolivie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5300" dirty="0" err="1" smtClean="0"/>
              <a:t>bésɨro</a:t>
            </a:r>
            <a:r>
              <a:rPr lang="fr-FR" sz="5300" dirty="0" smtClean="0"/>
              <a:t> – siriono</a:t>
            </a:r>
            <a:br>
              <a:rPr lang="fr-FR" sz="5300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err="1" smtClean="0"/>
              <a:t>Pierric</a:t>
            </a:r>
            <a:r>
              <a:rPr lang="fr-FR" dirty="0" smtClean="0"/>
              <a:t> Sans</a:t>
            </a:r>
            <a:br>
              <a:rPr lang="fr-FR" dirty="0" smtClean="0"/>
            </a:br>
            <a:r>
              <a:rPr lang="fr-FR" dirty="0" smtClean="0"/>
              <a:t>Noé </a:t>
            </a:r>
            <a:r>
              <a:rPr lang="fr-FR" dirty="0" err="1" smtClean="0"/>
              <a:t>Gasparini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1415008"/>
          </a:xfrm>
        </p:spPr>
        <p:txBody>
          <a:bodyPr/>
          <a:lstStyle/>
          <a:p>
            <a:r>
              <a:rPr lang="fr-FR" dirty="0" smtClean="0"/>
              <a:t>Atelier de sociolinguistique</a:t>
            </a:r>
          </a:p>
          <a:p>
            <a:r>
              <a:rPr lang="fr-FR" dirty="0" smtClean="0"/>
              <a:t>18 octobre 2013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0878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645045" y="260648"/>
            <a:ext cx="5853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C" sz="3200" dirty="0" smtClean="0"/>
              <a:t>Langues de Bolivie étudiées à DDL</a:t>
            </a:r>
            <a:endParaRPr lang="fr-FR" sz="3200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103367"/>
              </p:ext>
            </p:extLst>
          </p:nvPr>
        </p:nvGraphicFramePr>
        <p:xfrm>
          <a:off x="1475656" y="1340768"/>
          <a:ext cx="631132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702"/>
                <a:gridCol w="1925956"/>
                <a:gridCol w="2218671"/>
              </a:tblGrid>
              <a:tr h="370840"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Langue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Famille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Chercheur</a:t>
                      </a:r>
                      <a:endParaRPr lang="fr-F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MC" sz="2000" dirty="0" err="1" smtClean="0"/>
                        <a:t>Cavineña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Tacana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AutoNum type="alphaUcPeriod"/>
                      </a:pPr>
                      <a:r>
                        <a:rPr lang="fr-MC" sz="2000" baseline="0" dirty="0" smtClean="0"/>
                        <a:t> Guillaume</a:t>
                      </a:r>
                      <a:endParaRPr lang="fr-F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MC" sz="2000" dirty="0" err="1" smtClean="0"/>
                        <a:t>Reyesano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Tacana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AutoNum type="alphaUcPeriod"/>
                      </a:pPr>
                      <a:r>
                        <a:rPr lang="fr-MC" sz="2000" dirty="0" smtClean="0"/>
                        <a:t> Guillaume</a:t>
                      </a:r>
                      <a:endParaRPr lang="fr-F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Tacana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Tacana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AutoNum type="alphaUcPeriod"/>
                      </a:pPr>
                      <a:r>
                        <a:rPr lang="fr-MC" sz="2000" dirty="0" smtClean="0"/>
                        <a:t> Guillaume</a:t>
                      </a:r>
                      <a:endParaRPr lang="fr-FR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MC" sz="2000" dirty="0" err="1" smtClean="0"/>
                        <a:t>Ese</a:t>
                      </a:r>
                      <a:r>
                        <a:rPr lang="fr-MC" sz="2000" dirty="0" smtClean="0"/>
                        <a:t> </a:t>
                      </a:r>
                      <a:r>
                        <a:rPr lang="fr-MC" sz="2000" dirty="0" err="1" smtClean="0"/>
                        <a:t>Ejja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Tacana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M. </a:t>
                      </a:r>
                      <a:r>
                        <a:rPr lang="fr-MC" sz="2000" dirty="0" err="1" smtClean="0"/>
                        <a:t>Vuillermet</a:t>
                      </a:r>
                      <a:r>
                        <a:rPr lang="fr-MC" sz="2000" baseline="0" dirty="0" smtClean="0"/>
                        <a:t> </a:t>
                      </a:r>
                      <a:endParaRPr lang="fr-F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err="1" smtClean="0"/>
                        <a:t>Mojeño</a:t>
                      </a:r>
                      <a:r>
                        <a:rPr lang="fr-FR" sz="2000" dirty="0" smtClean="0"/>
                        <a:t> </a:t>
                      </a:r>
                      <a:r>
                        <a:rPr lang="fr-FR" sz="2000" dirty="0" err="1" smtClean="0"/>
                        <a:t>trinitario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Arawak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r-FR" sz="2000" dirty="0" smtClean="0"/>
                        <a:t>F.</a:t>
                      </a:r>
                      <a:r>
                        <a:rPr lang="fr-FR" sz="2000" baseline="0" dirty="0" smtClean="0"/>
                        <a:t> Rose</a:t>
                      </a:r>
                      <a:endParaRPr lang="fr-FR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MC" sz="2000" dirty="0" err="1" smtClean="0"/>
                        <a:t>Siriono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Tupi-Guarani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N. Gasparini</a:t>
                      </a:r>
                      <a:endParaRPr lang="fr-F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Bésɨro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Macro-</a:t>
                      </a:r>
                      <a:r>
                        <a:rPr lang="fr-MC" sz="2000" dirty="0" err="1" smtClean="0"/>
                        <a:t>Jê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P. Sans</a:t>
                      </a:r>
                      <a:endParaRPr lang="fr-F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MC" sz="2000" dirty="0" err="1" smtClean="0"/>
                        <a:t>Chacobo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Pano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MC" sz="2000" dirty="0" smtClean="0"/>
                        <a:t>A. </a:t>
                      </a:r>
                      <a:r>
                        <a:rPr lang="fr-MC" sz="2000" dirty="0" err="1" smtClean="0"/>
                        <a:t>Tallman</a:t>
                      </a:r>
                      <a:endParaRPr lang="fr-FR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3694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38" y="126094"/>
            <a:ext cx="7619324" cy="660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625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fr-MC" dirty="0" smtClean="0"/>
              <a:t>Point </a:t>
            </a:r>
            <a:r>
              <a:rPr lang="fr-MC" dirty="0" smtClean="0"/>
              <a:t>d’histoire linguistique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77500" lnSpcReduction="20000"/>
          </a:bodyPr>
          <a:lstStyle/>
          <a:p>
            <a:r>
              <a:rPr lang="fr-MC" sz="2800" dirty="0" smtClean="0"/>
              <a:t>Avant la colonisation : </a:t>
            </a:r>
            <a:r>
              <a:rPr lang="fr-MC" sz="2800" b="1" dirty="0" smtClean="0"/>
              <a:t>Diversité linguistique. </a:t>
            </a:r>
            <a:r>
              <a:rPr lang="fr-FR" sz="2800" dirty="0" smtClean="0"/>
              <a:t>«</a:t>
            </a:r>
            <a:r>
              <a:rPr lang="fr-FR" sz="2800" i="1" dirty="0" smtClean="0"/>
              <a:t>À </a:t>
            </a:r>
            <a:r>
              <a:rPr lang="fr-FR" sz="2800" i="1" dirty="0"/>
              <a:t>chaque étape, dans chaque village et nation, il y a des </a:t>
            </a:r>
            <a:r>
              <a:rPr lang="fr-FR" sz="2800" i="1" dirty="0" smtClean="0"/>
              <a:t>langues différentes</a:t>
            </a:r>
            <a:r>
              <a:rPr lang="fr-FR" sz="2800" i="1" dirty="0"/>
              <a:t>, et il semble que la confusion de Babel se soit abattue </a:t>
            </a:r>
            <a:r>
              <a:rPr lang="fr-FR" sz="2800" i="1" dirty="0" smtClean="0"/>
              <a:t>sur ces </a:t>
            </a:r>
            <a:r>
              <a:rPr lang="fr-FR" sz="2800" i="1" dirty="0"/>
              <a:t>territoires</a:t>
            </a:r>
            <a:r>
              <a:rPr lang="fr-FR" sz="2800" i="1" dirty="0" smtClean="0"/>
              <a:t>.</a:t>
            </a:r>
            <a:r>
              <a:rPr lang="fr-FR" sz="2800" dirty="0" smtClean="0"/>
              <a:t>»</a:t>
            </a:r>
            <a:endParaRPr lang="fr-MC" sz="2800" b="1" dirty="0" smtClean="0"/>
          </a:p>
          <a:p>
            <a:pPr>
              <a:lnSpc>
                <a:spcPct val="150000"/>
              </a:lnSpc>
            </a:pPr>
            <a:r>
              <a:rPr lang="fr-MC" sz="2800" dirty="0" smtClean="0"/>
              <a:t>XVII</a:t>
            </a:r>
            <a:r>
              <a:rPr lang="fr-MC" sz="2800" baseline="30000" dirty="0" smtClean="0"/>
              <a:t>e</a:t>
            </a:r>
            <a:r>
              <a:rPr lang="fr-MC" sz="2800" dirty="0" smtClean="0"/>
              <a:t> – </a:t>
            </a:r>
            <a:r>
              <a:rPr lang="fr-MC" sz="2800" dirty="0" err="1" smtClean="0"/>
              <a:t>VXIII</a:t>
            </a:r>
            <a:r>
              <a:rPr lang="fr-MC" sz="2800" baseline="30000" dirty="0" err="1" smtClean="0"/>
              <a:t>e</a:t>
            </a:r>
            <a:r>
              <a:rPr lang="fr-MC" sz="2800" dirty="0" smtClean="0"/>
              <a:t> </a:t>
            </a:r>
            <a:r>
              <a:rPr lang="fr-MC" sz="2800" b="1" dirty="0" smtClean="0"/>
              <a:t>Missions</a:t>
            </a:r>
            <a:r>
              <a:rPr lang="fr-MC" sz="2800" dirty="0" smtClean="0"/>
              <a:t> jésuites, franciscaines, dominicaines: Aymara, quechua, chiquitano puis mojeño sont des </a:t>
            </a:r>
            <a:r>
              <a:rPr lang="fr-MC" sz="2800" b="1" dirty="0" smtClean="0"/>
              <a:t>langues générales</a:t>
            </a:r>
            <a:r>
              <a:rPr lang="fr-MC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fr-MC" sz="2800" dirty="0" smtClean="0"/>
              <a:t>1825 : </a:t>
            </a:r>
            <a:r>
              <a:rPr lang="fr-MC" sz="2800" b="1" dirty="0" smtClean="0"/>
              <a:t>Indépendance</a:t>
            </a:r>
            <a:r>
              <a:rPr lang="fr-MC" sz="2800" dirty="0" smtClean="0"/>
              <a:t>. République.</a:t>
            </a:r>
          </a:p>
          <a:p>
            <a:pPr>
              <a:lnSpc>
                <a:spcPct val="150000"/>
              </a:lnSpc>
            </a:pPr>
            <a:r>
              <a:rPr lang="fr-MC" sz="2800" dirty="0" smtClean="0"/>
              <a:t>Fin XIX</a:t>
            </a:r>
            <a:r>
              <a:rPr lang="fr-MC" sz="2800" baseline="30000" dirty="0" smtClean="0"/>
              <a:t>e</a:t>
            </a:r>
            <a:r>
              <a:rPr lang="fr-MC" sz="2800" dirty="0" smtClean="0"/>
              <a:t> : </a:t>
            </a:r>
            <a:r>
              <a:rPr lang="fr-MC" sz="2800" b="1" dirty="0" smtClean="0"/>
              <a:t>Boom du caoutchouc</a:t>
            </a:r>
            <a:r>
              <a:rPr lang="fr-MC" sz="2800" dirty="0" smtClean="0"/>
              <a:t>. Brassage ethnique, mouvements de populations.</a:t>
            </a:r>
          </a:p>
          <a:p>
            <a:pPr>
              <a:lnSpc>
                <a:spcPct val="150000"/>
              </a:lnSpc>
            </a:pPr>
            <a:r>
              <a:rPr lang="fr-MC" sz="2800" dirty="0" smtClean="0"/>
              <a:t>1932-1935: Guerre du Chaco.</a:t>
            </a:r>
          </a:p>
        </p:txBody>
      </p:sp>
    </p:spTree>
    <p:extLst>
      <p:ext uri="{BB962C8B-B14F-4D97-AF65-F5344CB8AC3E}">
        <p14:creationId xmlns:p14="http://schemas.microsoft.com/office/powerpoint/2010/main" val="185877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fr-MC" sz="3000" dirty="0" smtClean="0"/>
              <a:t>1952 : Réforme agraire</a:t>
            </a:r>
          </a:p>
          <a:p>
            <a:pPr>
              <a:lnSpc>
                <a:spcPct val="150000"/>
              </a:lnSpc>
            </a:pPr>
            <a:r>
              <a:rPr lang="fr-MC" sz="3000" dirty="0" smtClean="0"/>
              <a:t>1950-1970 : Missions évangéliques (SIL)</a:t>
            </a:r>
          </a:p>
          <a:p>
            <a:pPr>
              <a:lnSpc>
                <a:spcPct val="150000"/>
              </a:lnSpc>
            </a:pPr>
            <a:r>
              <a:rPr lang="fr-MC" sz="3000" dirty="0" smtClean="0"/>
              <a:t>1990 : Marche indigène pour la dignité et le territoire</a:t>
            </a:r>
          </a:p>
          <a:p>
            <a:pPr>
              <a:lnSpc>
                <a:spcPct val="150000"/>
              </a:lnSpc>
            </a:pPr>
            <a:r>
              <a:rPr lang="fr-MC" sz="3000" dirty="0" smtClean="0"/>
              <a:t>1990s : Décrets, réformes puis changement de la Constitution : création des territoires indigènes</a:t>
            </a:r>
          </a:p>
          <a:p>
            <a:pPr>
              <a:lnSpc>
                <a:spcPct val="150000"/>
              </a:lnSpc>
            </a:pPr>
            <a:r>
              <a:rPr lang="fr-MC" sz="3000" dirty="0" smtClean="0"/>
              <a:t>1995-6 : Ateliers de normalisation des alphabets (C. </a:t>
            </a:r>
            <a:r>
              <a:rPr lang="fr-MC" sz="3000" dirty="0" err="1" smtClean="0"/>
              <a:t>Grinevald</a:t>
            </a:r>
            <a:r>
              <a:rPr lang="fr-MC" sz="3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fr-MC" sz="3000" dirty="0" smtClean="0"/>
              <a:t>2009 : Nouvelle Constitution : 37 langues nationales</a:t>
            </a:r>
          </a:p>
          <a:p>
            <a:pPr>
              <a:lnSpc>
                <a:spcPct val="150000"/>
              </a:lnSpc>
            </a:pPr>
            <a:r>
              <a:rPr lang="fr-MC" sz="3000" dirty="0" smtClean="0"/>
              <a:t>2012 : Loi sur l’éducation</a:t>
            </a:r>
          </a:p>
          <a:p>
            <a:pPr lvl="1">
              <a:lnSpc>
                <a:spcPct val="150000"/>
              </a:lnSpc>
            </a:pPr>
            <a:r>
              <a:rPr lang="fr-MC" sz="2600" dirty="0" smtClean="0"/>
              <a:t>Cursus régionalisés</a:t>
            </a:r>
            <a:endParaRPr lang="fr-MC" sz="2600" dirty="0"/>
          </a:p>
          <a:p>
            <a:pPr lvl="1">
              <a:lnSpc>
                <a:spcPct val="150000"/>
              </a:lnSpc>
            </a:pPr>
            <a:r>
              <a:rPr lang="fr-MC" sz="2600" dirty="0" smtClean="0"/>
              <a:t>Création de l’Institut Plurinational d’Etude des Langues et Cultures de Bolivie</a:t>
            </a:r>
            <a:endParaRPr lang="fr-FR" sz="2600" dirty="0" smtClean="0"/>
          </a:p>
          <a:p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MC" dirty="0" smtClean="0"/>
              <a:t>Point d’histoire linguistique –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8060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38" y="126094"/>
            <a:ext cx="7619324" cy="660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483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C" dirty="0" smtClean="0"/>
              <a:t>Le </a:t>
            </a:r>
            <a:r>
              <a:rPr lang="fr-MC" dirty="0" err="1" smtClean="0"/>
              <a:t>bés</a:t>
            </a:r>
            <a:r>
              <a:rPr lang="fr-FR" dirty="0" smtClean="0"/>
              <a:t>ɨro (</a:t>
            </a:r>
            <a:r>
              <a:rPr lang="fr-FR" dirty="0" err="1" smtClean="0"/>
              <a:t>a.k.a</a:t>
            </a:r>
            <a:r>
              <a:rPr lang="fr-FR" dirty="0" smtClean="0"/>
              <a:t>. chiquitano)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87 000 </a:t>
            </a:r>
            <a:r>
              <a:rPr lang="fr-FR" dirty="0" err="1" smtClean="0"/>
              <a:t>Chiquitanos</a:t>
            </a:r>
            <a:r>
              <a:rPr lang="fr-FR" dirty="0" smtClean="0"/>
              <a:t> (sur 120 000 km², comparable à la superficie de la Grèce).</a:t>
            </a:r>
          </a:p>
          <a:p>
            <a:r>
              <a:rPr lang="fr-FR" dirty="0" smtClean="0"/>
              <a:t>3</a:t>
            </a:r>
            <a:r>
              <a:rPr lang="fr-FR" baseline="30000" dirty="0" smtClean="0"/>
              <a:t>e</a:t>
            </a:r>
            <a:r>
              <a:rPr lang="fr-FR" dirty="0" smtClean="0"/>
              <a:t> population indigène après Quechua et Aymara</a:t>
            </a:r>
          </a:p>
          <a:p>
            <a:r>
              <a:rPr lang="fr-FR" dirty="0" smtClean="0"/>
              <a:t>3000 locuteurs (5000 max.)</a:t>
            </a:r>
          </a:p>
          <a:p>
            <a:r>
              <a:rPr lang="fr-FR" dirty="0" smtClean="0"/>
              <a:t>L’essentiel des locuteurs à Lomerío</a:t>
            </a:r>
            <a:endParaRPr lang="fr-FR" dirty="0"/>
          </a:p>
          <a:p>
            <a:r>
              <a:rPr lang="fr-FR" dirty="0" smtClean="0"/>
              <a:t>Lomerío est une T.C.O. de 2600km², c’est-à-dire un peu plus petit que le Luxembourg.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Lomerío: encerclée par l’agriculture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" y="1124744"/>
            <a:ext cx="9068888" cy="5616000"/>
          </a:xfrm>
        </p:spPr>
      </p:pic>
    </p:spTree>
    <p:extLst>
      <p:ext uri="{BB962C8B-B14F-4D97-AF65-F5344CB8AC3E}">
        <p14:creationId xmlns:p14="http://schemas.microsoft.com/office/powerpoint/2010/main" val="91840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Lomerío: récemment peuplée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 smtClean="0"/>
              <a:t>Zone de rencontre </a:t>
            </a:r>
            <a:r>
              <a:rPr lang="fr-FR" dirty="0" smtClean="0"/>
              <a:t>d’indigènes venant des anciennes missions, fuyant une situation d’esclavage.</a:t>
            </a:r>
          </a:p>
          <a:p>
            <a:r>
              <a:rPr lang="fr-FR" dirty="0" smtClean="0"/>
              <a:t>Emigration continue vers Lomerío </a:t>
            </a:r>
            <a:r>
              <a:rPr lang="fr-FR" b="1" dirty="0" smtClean="0"/>
              <a:t>depuis le début du XX</a:t>
            </a:r>
            <a:r>
              <a:rPr lang="fr-FR" b="1" baseline="30000" dirty="0" smtClean="0"/>
              <a:t>e</a:t>
            </a:r>
            <a:r>
              <a:rPr lang="fr-FR" dirty="0" smtClean="0"/>
              <a:t>. </a:t>
            </a:r>
          </a:p>
          <a:p>
            <a:r>
              <a:rPr lang="fr-FR" dirty="0" smtClean="0"/>
              <a:t>Beaucoup de </a:t>
            </a:r>
            <a:r>
              <a:rPr lang="fr-FR" dirty="0" err="1" smtClean="0"/>
              <a:t>Chiquitanos</a:t>
            </a:r>
            <a:r>
              <a:rPr lang="fr-FR" dirty="0" smtClean="0"/>
              <a:t> à la </a:t>
            </a:r>
            <a:r>
              <a:rPr lang="fr-FR" b="1" dirty="0" smtClean="0"/>
              <a:t>guerre du Chaco </a:t>
            </a:r>
            <a:r>
              <a:rPr lang="fr-FR" dirty="0" smtClean="0"/>
              <a:t>(1935)</a:t>
            </a:r>
          </a:p>
          <a:p>
            <a:r>
              <a:rPr lang="fr-FR" dirty="0" smtClean="0"/>
              <a:t>Les propriétaires terriens investissent Lomerío dans les années 40 (probablement).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6924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Lomerío: terre d’émigration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24743"/>
            <a:ext cx="9068889" cy="5616000"/>
          </a:xfrm>
        </p:spPr>
      </p:pic>
    </p:spTree>
    <p:extLst>
      <p:ext uri="{BB962C8B-B14F-4D97-AF65-F5344CB8AC3E}">
        <p14:creationId xmlns:p14="http://schemas.microsoft.com/office/powerpoint/2010/main" val="1849783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Lomerío: usage de la langue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8000 habitants, 95% de </a:t>
            </a:r>
            <a:r>
              <a:rPr lang="fr-FR" dirty="0" err="1" smtClean="0"/>
              <a:t>Chiquitanos</a:t>
            </a:r>
            <a:endParaRPr lang="fr-FR" dirty="0" smtClean="0"/>
          </a:p>
          <a:p>
            <a:r>
              <a:rPr lang="fr-FR" dirty="0" smtClean="0"/>
              <a:t>Langue bésɨro utilisée </a:t>
            </a:r>
            <a:r>
              <a:rPr lang="fr-FR" b="1" dirty="0" smtClean="0"/>
              <a:t>quotidiennement</a:t>
            </a:r>
            <a:r>
              <a:rPr lang="fr-FR" dirty="0" smtClean="0"/>
              <a:t> par des locuteurs dont </a:t>
            </a:r>
            <a:r>
              <a:rPr lang="fr-FR" b="1" dirty="0" smtClean="0"/>
              <a:t>les plus jeunes ont 50 ans</a:t>
            </a:r>
            <a:r>
              <a:rPr lang="fr-FR" dirty="0" smtClean="0"/>
              <a:t>. </a:t>
            </a:r>
          </a:p>
          <a:p>
            <a:r>
              <a:rPr lang="fr-FR" b="1" dirty="0" smtClean="0"/>
              <a:t>Education Interculturelle Bilingue</a:t>
            </a:r>
            <a:r>
              <a:rPr lang="fr-FR" dirty="0" smtClean="0"/>
              <a:t>: Des cours de bésɨro à l’école, mais manque de matériel et professeurs eux-mêmes souvent non locuteurs.</a:t>
            </a:r>
          </a:p>
        </p:txBody>
      </p:sp>
    </p:spTree>
    <p:extLst>
      <p:ext uri="{BB962C8B-B14F-4D97-AF65-F5344CB8AC3E}">
        <p14:creationId xmlns:p14="http://schemas.microsoft.com/office/powerpoint/2010/main" val="1896287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67744" y="1700808"/>
            <a:ext cx="6419056" cy="4425355"/>
          </a:xfrm>
        </p:spPr>
        <p:txBody>
          <a:bodyPr/>
          <a:lstStyle/>
          <a:p>
            <a:r>
              <a:rPr lang="fr-FR" dirty="0" smtClean="0"/>
              <a:t>Situation générale</a:t>
            </a:r>
          </a:p>
          <a:p>
            <a:r>
              <a:rPr lang="fr-FR" dirty="0" smtClean="0"/>
              <a:t>Langues de Bolivie</a:t>
            </a:r>
          </a:p>
          <a:p>
            <a:r>
              <a:rPr lang="fr-FR" dirty="0" err="1" smtClean="0"/>
              <a:t>Bés</a:t>
            </a:r>
            <a:r>
              <a:rPr lang="fr-MC" dirty="0" err="1" smtClean="0"/>
              <a:t>ɨro</a:t>
            </a:r>
            <a:endParaRPr lang="fr-MC" dirty="0" smtClean="0"/>
          </a:p>
          <a:p>
            <a:r>
              <a:rPr lang="fr-MC" dirty="0" smtClean="0"/>
              <a:t>Siriono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9122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projet: terrains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2009 – 2013 : 5 terrains, 13 mois.</a:t>
            </a:r>
          </a:p>
          <a:p>
            <a:r>
              <a:rPr lang="fr-FR" dirty="0" smtClean="0"/>
              <a:t>Objectifs: Documentation, description (grammaire). Thèse de doctorat.</a:t>
            </a:r>
          </a:p>
          <a:p>
            <a:r>
              <a:rPr lang="fr-FR" dirty="0" smtClean="0"/>
              <a:t>Financé par ELDP (SOAS), notamment.</a:t>
            </a:r>
          </a:p>
          <a:p>
            <a:r>
              <a:rPr lang="fr-FR" dirty="0" smtClean="0"/>
              <a:t>Très bonne implication des </a:t>
            </a:r>
            <a:r>
              <a:rPr lang="fr-FR" dirty="0" err="1" smtClean="0"/>
              <a:t>Chiquitanos</a:t>
            </a:r>
            <a:r>
              <a:rPr lang="fr-FR" dirty="0" smtClean="0"/>
              <a:t>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4185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Lomerío: la ville s’approche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2009: Premier terrain</a:t>
            </a:r>
          </a:p>
          <a:p>
            <a:r>
              <a:rPr lang="fr-FR" dirty="0" smtClean="0"/>
              <a:t>2010</a:t>
            </a:r>
            <a:r>
              <a:rPr lang="fr-FR" dirty="0"/>
              <a:t>: </a:t>
            </a:r>
            <a:r>
              <a:rPr lang="fr-FR" dirty="0" smtClean="0"/>
              <a:t>Route permettant trajets quotidiens</a:t>
            </a:r>
            <a:endParaRPr lang="fr-FR" dirty="0"/>
          </a:p>
          <a:p>
            <a:r>
              <a:rPr lang="fr-FR" dirty="0" smtClean="0"/>
              <a:t>2011: Electricité 24/24h</a:t>
            </a:r>
          </a:p>
          <a:p>
            <a:r>
              <a:rPr lang="fr-FR" dirty="0" smtClean="0"/>
              <a:t>2012: Réseau téléphonie portable</a:t>
            </a:r>
          </a:p>
          <a:p>
            <a:r>
              <a:rPr lang="fr-FR" dirty="0" smtClean="0"/>
              <a:t>2013: Internet par réseau 3G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401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24000" cy="6768000"/>
          </a:xfrm>
        </p:spPr>
      </p:pic>
    </p:spTree>
    <p:extLst>
      <p:ext uri="{BB962C8B-B14F-4D97-AF65-F5344CB8AC3E}">
        <p14:creationId xmlns:p14="http://schemas.microsoft.com/office/powerpoint/2010/main" val="12227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24000" cy="6768000"/>
          </a:xfrm>
        </p:spPr>
      </p:pic>
    </p:spTree>
    <p:extLst>
      <p:ext uri="{BB962C8B-B14F-4D97-AF65-F5344CB8AC3E}">
        <p14:creationId xmlns:p14="http://schemas.microsoft.com/office/powerpoint/2010/main" val="2306782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MC" dirty="0" smtClean="0"/>
              <a:t>Siriono</a:t>
            </a:r>
            <a:endParaRPr lang="fr-FR" dirty="0"/>
          </a:p>
        </p:txBody>
      </p:sp>
      <p:pic>
        <p:nvPicPr>
          <p:cNvPr id="4" name="Picture 3" descr="D:\Noe\Desktop\Sans titre-1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46687"/>
            <a:ext cx="4392488" cy="59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Noe\Dropbox\Siriono\article-Noe&amp;Swintha\Map-Subgroup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876149" cy="632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793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14425"/>
            <a:ext cx="604837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318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7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2.bp.blogspot.com/-Y1palh1pUA0/UiqfyPtoD0I/AAAAAAAAB7s/NZKEc5wOMmI/s1600/Integration_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7"/>
            <a:ext cx="9168343" cy="51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Noe\Documents\2013 Photos\Pastor\24-110D 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1284"/>
            <a:ext cx="2743200" cy="26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134602" cy="2727527"/>
          </a:xfrm>
          <a:prstGeom prst="rect">
            <a:avLst/>
          </a:prstGeom>
        </p:spPr>
      </p:pic>
      <p:pic>
        <p:nvPicPr>
          <p:cNvPr id="1027" name="Picture 3" descr="D:\Noe\Documents\2013 Photos\Ibiato\DSCF62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25" y="3048798"/>
            <a:ext cx="27003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45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fr-MC" sz="4800" dirty="0" smtClean="0"/>
              <a:t>Projet de recherche</a:t>
            </a:r>
            <a:endParaRPr lang="fr-FR" sz="4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MC" dirty="0" smtClean="0"/>
              <a:t>2011 : Premier terrain, évaluation de la situation sociolinguistique et étude de la phonologie</a:t>
            </a:r>
          </a:p>
          <a:p>
            <a:r>
              <a:rPr lang="fr-MC" dirty="0" smtClean="0"/>
              <a:t>2012-2015 : Description et documentation</a:t>
            </a:r>
          </a:p>
          <a:p>
            <a:pPr lvl="1"/>
            <a:r>
              <a:rPr lang="fr-MC" dirty="0"/>
              <a:t>Enregistrements vidéos</a:t>
            </a:r>
            <a:endParaRPr lang="fr-FR" dirty="0"/>
          </a:p>
          <a:p>
            <a:pPr lvl="1"/>
            <a:r>
              <a:rPr lang="fr-MC" dirty="0" smtClean="0"/>
              <a:t>Grammaire de la langue</a:t>
            </a:r>
          </a:p>
        </p:txBody>
      </p:sp>
    </p:spTree>
    <p:extLst>
      <p:ext uri="{BB962C8B-B14F-4D97-AF65-F5344CB8AC3E}">
        <p14:creationId xmlns:p14="http://schemas.microsoft.com/office/powerpoint/2010/main" val="815143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848" y="0"/>
            <a:ext cx="6560304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419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25717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71" y="3429000"/>
            <a:ext cx="4572000" cy="25717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487" y="692696"/>
            <a:ext cx="4572000" cy="25717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1" y="6926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45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MC" dirty="0"/>
              <a:t>Retour de terrain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MC" dirty="0" smtClean="0"/>
              <a:t>novembre-décembre 2012 : 1 mois et demi</a:t>
            </a:r>
          </a:p>
          <a:p>
            <a:pPr lvl="1"/>
            <a:r>
              <a:rPr lang="fr-MC" dirty="0" smtClean="0"/>
              <a:t>Rencontre avec mon assistant</a:t>
            </a:r>
          </a:p>
          <a:p>
            <a:pPr lvl="1"/>
            <a:r>
              <a:rPr lang="fr-MC" dirty="0" smtClean="0"/>
              <a:t>5h de vidéo, début d’</a:t>
            </a:r>
            <a:r>
              <a:rPr lang="fr-MC" dirty="0" err="1" smtClean="0"/>
              <a:t>élicitation</a:t>
            </a:r>
            <a:endParaRPr lang="fr-MC" dirty="0" smtClean="0"/>
          </a:p>
          <a:p>
            <a:r>
              <a:rPr lang="fr-MC" dirty="0" err="1" smtClean="0"/>
              <a:t>mai-septembre</a:t>
            </a:r>
            <a:r>
              <a:rPr lang="fr-MC" dirty="0" smtClean="0"/>
              <a:t> 2013 : 4 mois et demi</a:t>
            </a:r>
          </a:p>
          <a:p>
            <a:pPr lvl="1"/>
            <a:r>
              <a:rPr lang="fr-MC" dirty="0" smtClean="0"/>
              <a:t>Travail avec assistant, surtout en transcription</a:t>
            </a:r>
          </a:p>
          <a:p>
            <a:pPr lvl="1"/>
            <a:r>
              <a:rPr lang="fr-MC" dirty="0" smtClean="0"/>
              <a:t>Intégration au village</a:t>
            </a:r>
          </a:p>
          <a:p>
            <a:pPr lvl="1"/>
            <a:r>
              <a:rPr lang="fr-MC" dirty="0" smtClean="0"/>
              <a:t>Enregistrements vidéos, environ 14h</a:t>
            </a:r>
          </a:p>
          <a:p>
            <a:endParaRPr lang="fr-MC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2196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fr-MC" dirty="0" smtClean="0"/>
              <a:t>Situation de la langue</a:t>
            </a:r>
            <a:endParaRPr lang="fr-FR" sz="60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MC" dirty="0" smtClean="0"/>
              <a:t>Peu de locuteurs mais un intérêt croissant</a:t>
            </a:r>
          </a:p>
          <a:p>
            <a:r>
              <a:rPr lang="fr-MC" dirty="0" smtClean="0"/>
              <a:t>Pas de pratique de la langue</a:t>
            </a:r>
          </a:p>
          <a:p>
            <a:r>
              <a:rPr lang="fr-MC" dirty="0" smtClean="0"/>
              <a:t>Programme d’éducation en langues indigènes</a:t>
            </a:r>
          </a:p>
          <a:p>
            <a:r>
              <a:rPr lang="fr-MC" dirty="0" smtClean="0"/>
              <a:t>Création d’un Institut de la Langue et de la Culture Siriono</a:t>
            </a:r>
            <a:endParaRPr lang="fr-MC" sz="4000" dirty="0" smtClean="0"/>
          </a:p>
          <a:p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022454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D:\Noe\Documents\2013 Photos\Ibiato\DSCF6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761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2512"/>
            <a:ext cx="5760640" cy="66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802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1174"/>
            <a:ext cx="7089538" cy="653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811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Noe\Documents\Atelier carte\Bolivia_Pueblos_originari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59" y="-93975"/>
            <a:ext cx="6166235" cy="69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412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numCol="2" spcCol="108000">
            <a:normAutofit/>
          </a:bodyPr>
          <a:lstStyle/>
          <a:p>
            <a:r>
              <a:rPr lang="fr-MC" b="1" dirty="0" smtClean="0"/>
              <a:t>Arawak</a:t>
            </a:r>
          </a:p>
          <a:p>
            <a:r>
              <a:rPr lang="fr-MC" b="1" dirty="0" smtClean="0"/>
              <a:t>Aymara</a:t>
            </a:r>
          </a:p>
          <a:p>
            <a:r>
              <a:rPr lang="fr-MC" dirty="0" err="1" smtClean="0"/>
              <a:t>Chapacura</a:t>
            </a:r>
            <a:endParaRPr lang="fr-MC" dirty="0" smtClean="0"/>
          </a:p>
          <a:p>
            <a:r>
              <a:rPr lang="fr-MC" dirty="0" err="1" smtClean="0"/>
              <a:t>Guaycuru</a:t>
            </a:r>
            <a:endParaRPr lang="fr-MC" dirty="0" smtClean="0"/>
          </a:p>
          <a:p>
            <a:r>
              <a:rPr lang="fr-MC" dirty="0" smtClean="0"/>
              <a:t>Macro-</a:t>
            </a:r>
            <a:r>
              <a:rPr lang="fr-MC" dirty="0" err="1" smtClean="0"/>
              <a:t>Jê</a:t>
            </a:r>
            <a:endParaRPr lang="fr-MC" dirty="0" smtClean="0"/>
          </a:p>
          <a:p>
            <a:r>
              <a:rPr lang="fr-MC" dirty="0" err="1" smtClean="0"/>
              <a:t>Mosetén</a:t>
            </a:r>
            <a:endParaRPr lang="fr-MC" dirty="0" smtClean="0"/>
          </a:p>
          <a:p>
            <a:r>
              <a:rPr lang="fr-MC" dirty="0" err="1" smtClean="0"/>
              <a:t>Mataco</a:t>
            </a:r>
            <a:endParaRPr lang="fr-MC" dirty="0" smtClean="0"/>
          </a:p>
          <a:p>
            <a:r>
              <a:rPr lang="fr-MC" dirty="0" smtClean="0"/>
              <a:t>Pano</a:t>
            </a:r>
          </a:p>
          <a:p>
            <a:r>
              <a:rPr lang="fr-MC" b="1" dirty="0" smtClean="0"/>
              <a:t>Quechua</a:t>
            </a:r>
          </a:p>
          <a:p>
            <a:r>
              <a:rPr lang="fr-MC" dirty="0" smtClean="0"/>
              <a:t>Tacana</a:t>
            </a:r>
          </a:p>
          <a:p>
            <a:r>
              <a:rPr lang="fr-MC" b="1" dirty="0" smtClean="0"/>
              <a:t>Tupi-Guarani</a:t>
            </a:r>
          </a:p>
          <a:p>
            <a:r>
              <a:rPr lang="fr-MC" dirty="0" err="1" smtClean="0"/>
              <a:t>Uru-Chipaya</a:t>
            </a:r>
            <a:endParaRPr lang="fr-MC" dirty="0" smtClean="0"/>
          </a:p>
          <a:p>
            <a:r>
              <a:rPr lang="fr-MC" dirty="0" err="1" smtClean="0"/>
              <a:t>Zamuco</a:t>
            </a:r>
            <a:endParaRPr lang="fr-MC" dirty="0" smtClean="0"/>
          </a:p>
          <a:p>
            <a:pPr marL="0" indent="0">
              <a:buNone/>
            </a:pPr>
            <a:r>
              <a:rPr lang="fr-MC" dirty="0" smtClean="0"/>
              <a:t>+ 5 isolats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080677" y="332656"/>
            <a:ext cx="4982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C" sz="3200" dirty="0" smtClean="0"/>
              <a:t>Famille de langues en Bolivie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76121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39982" y="116632"/>
            <a:ext cx="3264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C" sz="3200" dirty="0" smtClean="0"/>
              <a:t>Langues de Bolivie</a:t>
            </a:r>
            <a:endParaRPr lang="fr-FR" sz="3200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199" y="836712"/>
            <a:ext cx="8229600" cy="5793507"/>
          </a:xfrm>
        </p:spPr>
        <p:txBody>
          <a:bodyPr numCol="3">
            <a:normAutofit fontScale="55000" lnSpcReduction="20000"/>
          </a:bodyPr>
          <a:lstStyle/>
          <a:p>
            <a:r>
              <a:rPr lang="fr-MC" dirty="0" err="1" smtClean="0"/>
              <a:t>Apolista</a:t>
            </a:r>
            <a:endParaRPr lang="fr-MC" dirty="0" smtClean="0"/>
          </a:p>
          <a:p>
            <a:r>
              <a:rPr lang="fr-MC" dirty="0" err="1" smtClean="0"/>
              <a:t>Araona</a:t>
            </a:r>
            <a:endParaRPr lang="fr-MC" dirty="0" smtClean="0"/>
          </a:p>
          <a:p>
            <a:r>
              <a:rPr lang="fr-MC" dirty="0" smtClean="0"/>
              <a:t>Aymara</a:t>
            </a:r>
          </a:p>
          <a:p>
            <a:r>
              <a:rPr lang="fr-MC" dirty="0" err="1" smtClean="0"/>
              <a:t>Ayoreo</a:t>
            </a:r>
            <a:r>
              <a:rPr lang="fr-MC" dirty="0" smtClean="0"/>
              <a:t>/</a:t>
            </a:r>
            <a:r>
              <a:rPr lang="fr-MC" dirty="0" err="1" smtClean="0"/>
              <a:t>Zamuco</a:t>
            </a:r>
            <a:endParaRPr lang="fr-MC" dirty="0" smtClean="0"/>
          </a:p>
          <a:p>
            <a:r>
              <a:rPr lang="fr-MC" dirty="0" err="1" smtClean="0"/>
              <a:t>Bauré</a:t>
            </a:r>
            <a:endParaRPr lang="fr-MC" dirty="0" smtClean="0"/>
          </a:p>
          <a:p>
            <a:r>
              <a:rPr lang="fr-MC" dirty="0" err="1" smtClean="0"/>
              <a:t>Bésɨro</a:t>
            </a:r>
            <a:endParaRPr lang="fr-MC" dirty="0" smtClean="0"/>
          </a:p>
          <a:p>
            <a:r>
              <a:rPr lang="fr-MC" dirty="0" err="1" smtClean="0"/>
              <a:t>Canichana</a:t>
            </a:r>
            <a:endParaRPr lang="fr-MC" dirty="0" smtClean="0"/>
          </a:p>
          <a:p>
            <a:r>
              <a:rPr lang="fr-MC" dirty="0" err="1" smtClean="0"/>
              <a:t>Cavineña</a:t>
            </a:r>
            <a:endParaRPr lang="fr-MC" dirty="0" smtClean="0"/>
          </a:p>
          <a:p>
            <a:r>
              <a:rPr lang="fr-MC" dirty="0" err="1" smtClean="0"/>
              <a:t>Cayubaba</a:t>
            </a:r>
            <a:endParaRPr lang="fr-MC" dirty="0" smtClean="0"/>
          </a:p>
          <a:p>
            <a:r>
              <a:rPr lang="fr-MC" dirty="0" err="1" smtClean="0"/>
              <a:t>Chacobo</a:t>
            </a:r>
            <a:endParaRPr lang="fr-MC" dirty="0" smtClean="0"/>
          </a:p>
          <a:p>
            <a:r>
              <a:rPr lang="fr-MC" dirty="0" err="1" smtClean="0"/>
              <a:t>Chapakura</a:t>
            </a:r>
            <a:endParaRPr lang="fr-MC" dirty="0" smtClean="0"/>
          </a:p>
          <a:p>
            <a:r>
              <a:rPr lang="fr-MC" dirty="0" err="1" smtClean="0"/>
              <a:t>Chané</a:t>
            </a:r>
            <a:endParaRPr lang="fr-MC" dirty="0" smtClean="0"/>
          </a:p>
          <a:p>
            <a:r>
              <a:rPr lang="fr-MC" dirty="0" err="1" smtClean="0"/>
              <a:t>Chipaya</a:t>
            </a:r>
            <a:endParaRPr lang="fr-MC" dirty="0" smtClean="0"/>
          </a:p>
          <a:p>
            <a:r>
              <a:rPr lang="fr-MC" dirty="0" err="1" smtClean="0"/>
              <a:t>Ese</a:t>
            </a:r>
            <a:r>
              <a:rPr lang="fr-MC" dirty="0" smtClean="0"/>
              <a:t> </a:t>
            </a:r>
            <a:r>
              <a:rPr lang="fr-MC" dirty="0" err="1" smtClean="0"/>
              <a:t>ejja</a:t>
            </a:r>
            <a:endParaRPr lang="fr-MC" dirty="0" smtClean="0"/>
          </a:p>
          <a:p>
            <a:r>
              <a:rPr lang="fr-MC" dirty="0" smtClean="0"/>
              <a:t>Espagnol</a:t>
            </a:r>
          </a:p>
          <a:p>
            <a:r>
              <a:rPr lang="fr-MC" dirty="0" err="1" smtClean="0"/>
              <a:t>Gorgotoqui</a:t>
            </a:r>
            <a:endParaRPr lang="fr-MC" dirty="0" smtClean="0"/>
          </a:p>
          <a:p>
            <a:r>
              <a:rPr lang="fr-MC" dirty="0" smtClean="0"/>
              <a:t>Guarani oriental bolivien / </a:t>
            </a:r>
            <a:r>
              <a:rPr lang="fr-MC" dirty="0" err="1" smtClean="0"/>
              <a:t>chiriguano</a:t>
            </a:r>
            <a:endParaRPr lang="fr-MC" dirty="0" smtClean="0"/>
          </a:p>
          <a:p>
            <a:r>
              <a:rPr lang="fr-MC" dirty="0" err="1" smtClean="0"/>
              <a:t>Guarasugwé</a:t>
            </a:r>
            <a:r>
              <a:rPr lang="fr-MC" dirty="0" smtClean="0"/>
              <a:t> / </a:t>
            </a:r>
            <a:r>
              <a:rPr lang="fr-MC" dirty="0" err="1" smtClean="0"/>
              <a:t>pauserna</a:t>
            </a:r>
            <a:endParaRPr lang="fr-MC" dirty="0" smtClean="0"/>
          </a:p>
          <a:p>
            <a:r>
              <a:rPr lang="fr-MC" dirty="0" err="1" smtClean="0"/>
              <a:t>Guarayo</a:t>
            </a:r>
            <a:endParaRPr lang="fr-MC" dirty="0" smtClean="0"/>
          </a:p>
          <a:p>
            <a:endParaRPr lang="fr-MC" dirty="0" smtClean="0"/>
          </a:p>
          <a:p>
            <a:r>
              <a:rPr lang="fr-MC" dirty="0" err="1" smtClean="0"/>
              <a:t>Itonama</a:t>
            </a:r>
            <a:endParaRPr lang="fr-MC" dirty="0" smtClean="0"/>
          </a:p>
          <a:p>
            <a:r>
              <a:rPr lang="fr-MC" dirty="0" err="1" smtClean="0"/>
              <a:t>Jorá</a:t>
            </a:r>
            <a:endParaRPr lang="fr-MC" dirty="0" smtClean="0"/>
          </a:p>
          <a:p>
            <a:r>
              <a:rPr lang="fr-MC" dirty="0" err="1" smtClean="0"/>
              <a:t>Joaquiniano</a:t>
            </a:r>
            <a:endParaRPr lang="fr-MC" dirty="0" smtClean="0"/>
          </a:p>
          <a:p>
            <a:r>
              <a:rPr lang="fr-MC" dirty="0" err="1" smtClean="0"/>
              <a:t>Kallawaya</a:t>
            </a:r>
            <a:endParaRPr lang="fr-MC" dirty="0" smtClean="0"/>
          </a:p>
          <a:p>
            <a:r>
              <a:rPr lang="fr-MC" dirty="0" err="1" smtClean="0"/>
              <a:t>Kinikinao</a:t>
            </a:r>
            <a:endParaRPr lang="fr-MC" dirty="0" smtClean="0"/>
          </a:p>
          <a:p>
            <a:r>
              <a:rPr lang="fr-MC" dirty="0" err="1" smtClean="0"/>
              <a:t>Kitemoka</a:t>
            </a:r>
            <a:endParaRPr lang="fr-MC" dirty="0" smtClean="0"/>
          </a:p>
          <a:p>
            <a:r>
              <a:rPr lang="fr-MC" dirty="0" err="1" smtClean="0"/>
              <a:t>Leko</a:t>
            </a:r>
            <a:endParaRPr lang="fr-MC" dirty="0" smtClean="0"/>
          </a:p>
          <a:p>
            <a:r>
              <a:rPr lang="fr-MC" dirty="0" err="1" smtClean="0"/>
              <a:t>Machineri</a:t>
            </a:r>
            <a:endParaRPr lang="fr-MC" dirty="0" smtClean="0"/>
          </a:p>
          <a:p>
            <a:r>
              <a:rPr lang="fr-MC" dirty="0" err="1" smtClean="0"/>
              <a:t>Maropa</a:t>
            </a:r>
            <a:r>
              <a:rPr lang="fr-MC" dirty="0" smtClean="0"/>
              <a:t> / </a:t>
            </a:r>
            <a:r>
              <a:rPr lang="fr-MC" dirty="0" err="1" smtClean="0"/>
              <a:t>reyesano</a:t>
            </a:r>
            <a:endParaRPr lang="fr-MC" dirty="0" smtClean="0"/>
          </a:p>
          <a:p>
            <a:r>
              <a:rPr lang="fr-MC" dirty="0" err="1" smtClean="0"/>
              <a:t>Mojeño</a:t>
            </a:r>
            <a:r>
              <a:rPr lang="fr-MC" dirty="0" smtClean="0"/>
              <a:t> </a:t>
            </a:r>
            <a:r>
              <a:rPr lang="fr-MC" dirty="0" err="1" smtClean="0"/>
              <a:t>ignaciano</a:t>
            </a:r>
            <a:endParaRPr lang="fr-MC" dirty="0" smtClean="0"/>
          </a:p>
          <a:p>
            <a:r>
              <a:rPr lang="fr-MC" dirty="0" err="1" smtClean="0"/>
              <a:t>Mojeño</a:t>
            </a:r>
            <a:r>
              <a:rPr lang="fr-MC" dirty="0"/>
              <a:t> </a:t>
            </a:r>
            <a:r>
              <a:rPr lang="fr-MC" dirty="0" err="1" smtClean="0"/>
              <a:t>trinitario</a:t>
            </a:r>
            <a:endParaRPr lang="fr-MC" dirty="0" smtClean="0"/>
          </a:p>
          <a:p>
            <a:r>
              <a:rPr lang="fr-MC" dirty="0" err="1" smtClean="0"/>
              <a:t>Mojeño</a:t>
            </a:r>
            <a:r>
              <a:rPr lang="fr-MC" dirty="0" smtClean="0"/>
              <a:t> </a:t>
            </a:r>
            <a:r>
              <a:rPr lang="fr-MC" dirty="0" err="1" smtClean="0"/>
              <a:t>javiesano</a:t>
            </a:r>
            <a:endParaRPr lang="fr-MC" dirty="0" smtClean="0"/>
          </a:p>
          <a:p>
            <a:r>
              <a:rPr lang="fr-MC" dirty="0" err="1" smtClean="0"/>
              <a:t>Mojeño</a:t>
            </a:r>
            <a:r>
              <a:rPr lang="fr-MC" dirty="0" smtClean="0"/>
              <a:t> </a:t>
            </a:r>
            <a:r>
              <a:rPr lang="fr-MC" dirty="0" err="1" smtClean="0"/>
              <a:t>loretano</a:t>
            </a:r>
            <a:endParaRPr lang="fr-MC" dirty="0" smtClean="0"/>
          </a:p>
          <a:p>
            <a:r>
              <a:rPr lang="fr-MC" dirty="0" smtClean="0"/>
              <a:t>Moré / </a:t>
            </a:r>
            <a:r>
              <a:rPr lang="fr-MC" dirty="0" err="1" smtClean="0"/>
              <a:t>itenez</a:t>
            </a:r>
            <a:endParaRPr lang="fr-MC" dirty="0" smtClean="0"/>
          </a:p>
          <a:p>
            <a:r>
              <a:rPr lang="fr-MC" dirty="0" err="1" smtClean="0"/>
              <a:t>Mosetén</a:t>
            </a:r>
            <a:endParaRPr lang="fr-MC" dirty="0" smtClean="0"/>
          </a:p>
          <a:p>
            <a:r>
              <a:rPr lang="fr-MC" dirty="0" err="1" smtClean="0"/>
              <a:t>Movima</a:t>
            </a:r>
            <a:endParaRPr lang="fr-MC" dirty="0" smtClean="0"/>
          </a:p>
          <a:p>
            <a:r>
              <a:rPr lang="fr-MC" dirty="0" err="1" smtClean="0"/>
              <a:t>Napeka</a:t>
            </a:r>
            <a:endParaRPr lang="fr-MC" dirty="0" smtClean="0"/>
          </a:p>
          <a:p>
            <a:r>
              <a:rPr lang="fr-MC" dirty="0" err="1" smtClean="0"/>
              <a:t>Pacahuara</a:t>
            </a:r>
            <a:endParaRPr lang="fr-MC" dirty="0" smtClean="0"/>
          </a:p>
          <a:p>
            <a:r>
              <a:rPr lang="fr-MC" dirty="0" err="1" smtClean="0"/>
              <a:t>Paikoneka</a:t>
            </a:r>
            <a:endParaRPr lang="fr-MC" dirty="0" smtClean="0"/>
          </a:p>
          <a:p>
            <a:r>
              <a:rPr lang="fr-MC" dirty="0" err="1" smtClean="0"/>
              <a:t>Paunaka</a:t>
            </a:r>
            <a:endParaRPr lang="fr-MC" dirty="0" smtClean="0"/>
          </a:p>
          <a:p>
            <a:r>
              <a:rPr lang="fr-MC" dirty="0" err="1" smtClean="0"/>
              <a:t>Plaudietsch</a:t>
            </a:r>
            <a:endParaRPr lang="fr-MC" dirty="0" smtClean="0"/>
          </a:p>
          <a:p>
            <a:r>
              <a:rPr lang="fr-MC" dirty="0" err="1" smtClean="0"/>
              <a:t>Puquina</a:t>
            </a:r>
            <a:endParaRPr lang="fr-MC" dirty="0" smtClean="0"/>
          </a:p>
          <a:p>
            <a:r>
              <a:rPr lang="fr-MC" dirty="0" smtClean="0"/>
              <a:t>Quechua</a:t>
            </a:r>
          </a:p>
          <a:p>
            <a:r>
              <a:rPr lang="fr-MC" dirty="0" err="1" smtClean="0"/>
              <a:t>Saraveca</a:t>
            </a:r>
            <a:endParaRPr lang="fr-MC" dirty="0" smtClean="0"/>
          </a:p>
          <a:p>
            <a:r>
              <a:rPr lang="fr-MC" dirty="0" smtClean="0"/>
              <a:t>Siriono</a:t>
            </a:r>
          </a:p>
          <a:p>
            <a:r>
              <a:rPr lang="fr-MC" dirty="0" smtClean="0"/>
              <a:t>Toba </a:t>
            </a:r>
            <a:r>
              <a:rPr lang="fr-MC" dirty="0" err="1" smtClean="0"/>
              <a:t>qom</a:t>
            </a:r>
            <a:endParaRPr lang="fr-MC" dirty="0" smtClean="0"/>
          </a:p>
          <a:p>
            <a:r>
              <a:rPr lang="fr-MC" dirty="0" smtClean="0"/>
              <a:t>Tacana</a:t>
            </a:r>
          </a:p>
          <a:p>
            <a:r>
              <a:rPr lang="fr-MC" dirty="0" err="1" smtClean="0"/>
              <a:t>Tapieté</a:t>
            </a:r>
            <a:endParaRPr lang="fr-MC" dirty="0" smtClean="0"/>
          </a:p>
          <a:p>
            <a:r>
              <a:rPr lang="fr-MC" dirty="0" err="1" smtClean="0"/>
              <a:t>Toromona</a:t>
            </a:r>
            <a:endParaRPr lang="fr-MC" dirty="0" smtClean="0"/>
          </a:p>
          <a:p>
            <a:r>
              <a:rPr lang="fr-MC" dirty="0" err="1" smtClean="0"/>
              <a:t>Tsimané</a:t>
            </a:r>
            <a:endParaRPr lang="fr-MC" dirty="0" smtClean="0"/>
          </a:p>
          <a:p>
            <a:r>
              <a:rPr lang="fr-MC" dirty="0" err="1" smtClean="0"/>
              <a:t>Uru</a:t>
            </a:r>
            <a:endParaRPr lang="fr-MC" dirty="0" smtClean="0"/>
          </a:p>
          <a:p>
            <a:r>
              <a:rPr lang="fr-MC" dirty="0" err="1" smtClean="0"/>
              <a:t>Wichi</a:t>
            </a:r>
            <a:endParaRPr lang="fr-MC" dirty="0" smtClean="0"/>
          </a:p>
          <a:p>
            <a:r>
              <a:rPr lang="fr-MC" dirty="0" err="1" smtClean="0"/>
              <a:t>Yaminahua</a:t>
            </a:r>
            <a:endParaRPr lang="fr-MC" dirty="0" smtClean="0"/>
          </a:p>
          <a:p>
            <a:r>
              <a:rPr lang="fr-MC" dirty="0" err="1" smtClean="0"/>
              <a:t>Yuqui</a:t>
            </a:r>
            <a:endParaRPr lang="fr-MC" dirty="0" smtClean="0"/>
          </a:p>
          <a:p>
            <a:r>
              <a:rPr lang="fr-MC" dirty="0" err="1" smtClean="0"/>
              <a:t>Yurakaré</a:t>
            </a:r>
            <a:endParaRPr lang="fr-MC" dirty="0" smtClean="0"/>
          </a:p>
          <a:p>
            <a:r>
              <a:rPr lang="fr-MC" dirty="0" err="1" smtClean="0"/>
              <a:t>Zamuco</a:t>
            </a:r>
            <a:endParaRPr lang="fr-MC" dirty="0" smtClean="0"/>
          </a:p>
          <a:p>
            <a:endParaRPr lang="fr-MC" dirty="0" smtClean="0"/>
          </a:p>
        </p:txBody>
      </p:sp>
    </p:spTree>
    <p:extLst>
      <p:ext uri="{BB962C8B-B14F-4D97-AF65-F5344CB8AC3E}">
        <p14:creationId xmlns:p14="http://schemas.microsoft.com/office/powerpoint/2010/main" val="416888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93507"/>
          </a:xfrm>
        </p:spPr>
        <p:txBody>
          <a:bodyPr numCol="3">
            <a:normAutofit fontScale="55000" lnSpcReduction="20000"/>
          </a:bodyPr>
          <a:lstStyle/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Apolista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/>
              <a:t>Araona</a:t>
            </a:r>
            <a:endParaRPr lang="fr-MC" dirty="0" smtClean="0"/>
          </a:p>
          <a:p>
            <a:r>
              <a:rPr lang="fr-MC" dirty="0" smtClean="0"/>
              <a:t>Aymara</a:t>
            </a:r>
          </a:p>
          <a:p>
            <a:r>
              <a:rPr lang="fr-MC" dirty="0" err="1" smtClean="0"/>
              <a:t>Ayoreo</a:t>
            </a:r>
            <a:r>
              <a:rPr lang="fr-MC" dirty="0" smtClean="0">
                <a:solidFill>
                  <a:schemeClr val="bg1">
                    <a:lumMod val="95000"/>
                  </a:schemeClr>
                </a:solidFill>
              </a:rPr>
              <a:t>/</a:t>
            </a:r>
            <a:r>
              <a:rPr lang="fr-MC" dirty="0" err="1" smtClean="0">
                <a:solidFill>
                  <a:schemeClr val="bg1">
                    <a:lumMod val="95000"/>
                  </a:schemeClr>
                </a:solidFill>
              </a:rPr>
              <a:t>Zamuco</a:t>
            </a:r>
            <a:endParaRPr lang="fr-MC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fr-MC" dirty="0" err="1" smtClean="0"/>
              <a:t>Bauré</a:t>
            </a:r>
            <a:endParaRPr lang="fr-MC" dirty="0" smtClean="0"/>
          </a:p>
          <a:p>
            <a:r>
              <a:rPr lang="fr-MC" dirty="0" err="1" smtClean="0"/>
              <a:t>Bésɨro</a:t>
            </a:r>
            <a:endParaRPr lang="fr-MC" dirty="0" smtClean="0"/>
          </a:p>
          <a:p>
            <a:r>
              <a:rPr lang="fr-MC" dirty="0" err="1" smtClean="0"/>
              <a:t>Canichana</a:t>
            </a:r>
            <a:endParaRPr lang="fr-MC" dirty="0" smtClean="0"/>
          </a:p>
          <a:p>
            <a:r>
              <a:rPr lang="fr-MC" dirty="0" err="1" smtClean="0"/>
              <a:t>Cavineña</a:t>
            </a:r>
            <a:endParaRPr lang="fr-MC" dirty="0" smtClean="0"/>
          </a:p>
          <a:p>
            <a:r>
              <a:rPr lang="fr-MC" dirty="0" err="1" smtClean="0"/>
              <a:t>Cayubaba</a:t>
            </a:r>
            <a:endParaRPr lang="fr-MC" dirty="0" smtClean="0"/>
          </a:p>
          <a:p>
            <a:r>
              <a:rPr lang="fr-MC" dirty="0" err="1" smtClean="0"/>
              <a:t>Chacobo</a:t>
            </a:r>
            <a:endParaRPr lang="fr-MC" dirty="0" smtClean="0"/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Chapakura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Chané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/>
              <a:t>Chipaya</a:t>
            </a:r>
            <a:endParaRPr lang="fr-MC" dirty="0" smtClean="0"/>
          </a:p>
          <a:p>
            <a:r>
              <a:rPr lang="fr-MC" dirty="0" err="1" smtClean="0"/>
              <a:t>Ese</a:t>
            </a:r>
            <a:r>
              <a:rPr lang="fr-MC" dirty="0" smtClean="0"/>
              <a:t> </a:t>
            </a:r>
            <a:r>
              <a:rPr lang="fr-MC" dirty="0" err="1" smtClean="0"/>
              <a:t>ejja</a:t>
            </a:r>
            <a:endParaRPr lang="fr-MC" dirty="0" smtClean="0"/>
          </a:p>
          <a:p>
            <a:r>
              <a:rPr lang="fr-MC" dirty="0" smtClean="0"/>
              <a:t>Espagnol</a:t>
            </a:r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Gorgotoqui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smtClean="0"/>
              <a:t>Guarani </a:t>
            </a:r>
            <a:r>
              <a:rPr lang="fr-MC" dirty="0" smtClean="0">
                <a:solidFill>
                  <a:schemeClr val="bg1">
                    <a:lumMod val="75000"/>
                  </a:schemeClr>
                </a:solidFill>
              </a:rPr>
              <a:t>oriental bolivien / </a:t>
            </a:r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chiriguano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/>
              <a:t>Guarasugwé</a:t>
            </a:r>
            <a:r>
              <a:rPr lang="fr-MC" dirty="0" smtClean="0"/>
              <a:t> </a:t>
            </a:r>
            <a:r>
              <a:rPr lang="fr-MC" dirty="0" smtClean="0">
                <a:solidFill>
                  <a:schemeClr val="bg1">
                    <a:lumMod val="75000"/>
                  </a:schemeClr>
                </a:solidFill>
              </a:rPr>
              <a:t>/ </a:t>
            </a:r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pauserna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/>
              <a:t>Guarayo</a:t>
            </a:r>
            <a:endParaRPr lang="fr-MC" dirty="0" smtClean="0"/>
          </a:p>
          <a:p>
            <a:endParaRPr lang="fr-MC" dirty="0" smtClean="0"/>
          </a:p>
          <a:p>
            <a:r>
              <a:rPr lang="fr-MC" dirty="0" err="1" smtClean="0"/>
              <a:t>Itonama</a:t>
            </a:r>
            <a:endParaRPr lang="fr-MC" dirty="0" smtClean="0"/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Jorá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Joaquiniano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/>
              <a:t>Kallawaya</a:t>
            </a:r>
            <a:endParaRPr lang="fr-MC" dirty="0" smtClean="0"/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Kinikinao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Kitemoka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/>
              <a:t>Leko</a:t>
            </a:r>
            <a:endParaRPr lang="fr-MC" dirty="0" smtClean="0"/>
          </a:p>
          <a:p>
            <a:r>
              <a:rPr lang="fr-MC" dirty="0" err="1" smtClean="0"/>
              <a:t>Machineri</a:t>
            </a:r>
            <a:endParaRPr lang="fr-MC" dirty="0" smtClean="0"/>
          </a:p>
          <a:p>
            <a:r>
              <a:rPr lang="fr-MC" dirty="0" err="1" smtClean="0"/>
              <a:t>Maropa</a:t>
            </a:r>
            <a:r>
              <a:rPr lang="fr-MC" dirty="0" smtClean="0"/>
              <a:t> </a:t>
            </a:r>
            <a:r>
              <a:rPr lang="fr-MC" dirty="0" smtClean="0">
                <a:solidFill>
                  <a:schemeClr val="bg1">
                    <a:lumMod val="95000"/>
                  </a:schemeClr>
                </a:solidFill>
              </a:rPr>
              <a:t>/ </a:t>
            </a:r>
            <a:r>
              <a:rPr lang="fr-MC" dirty="0" err="1" smtClean="0">
                <a:solidFill>
                  <a:schemeClr val="bg1">
                    <a:lumMod val="95000"/>
                  </a:schemeClr>
                </a:solidFill>
              </a:rPr>
              <a:t>reyesano</a:t>
            </a:r>
            <a:endParaRPr lang="fr-MC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fr-MC" dirty="0" err="1" smtClean="0"/>
              <a:t>Mojeño</a:t>
            </a:r>
            <a:r>
              <a:rPr lang="fr-MC" dirty="0" smtClean="0"/>
              <a:t> </a:t>
            </a:r>
            <a:r>
              <a:rPr lang="fr-MC" dirty="0" err="1" smtClean="0"/>
              <a:t>ignaciano</a:t>
            </a:r>
            <a:endParaRPr lang="fr-MC" dirty="0" smtClean="0"/>
          </a:p>
          <a:p>
            <a:r>
              <a:rPr lang="fr-MC" dirty="0" err="1" smtClean="0"/>
              <a:t>Mojeño</a:t>
            </a:r>
            <a:r>
              <a:rPr lang="fr-MC" dirty="0"/>
              <a:t> </a:t>
            </a:r>
            <a:r>
              <a:rPr lang="fr-MC" dirty="0" err="1" smtClean="0"/>
              <a:t>trinitario</a:t>
            </a:r>
            <a:endParaRPr lang="fr-MC" dirty="0" smtClean="0"/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Mojeño</a:t>
            </a:r>
            <a:r>
              <a:rPr lang="fr-MC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javiesano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Mojeño</a:t>
            </a:r>
            <a:r>
              <a:rPr lang="fr-MC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loretano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smtClean="0"/>
              <a:t>Moré </a:t>
            </a:r>
            <a:r>
              <a:rPr lang="fr-MC" dirty="0" smtClean="0">
                <a:solidFill>
                  <a:schemeClr val="bg1">
                    <a:lumMod val="75000"/>
                  </a:schemeClr>
                </a:solidFill>
              </a:rPr>
              <a:t>/ </a:t>
            </a:r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itenez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/>
              <a:t>Mosetén</a:t>
            </a:r>
            <a:endParaRPr lang="fr-MC" dirty="0" smtClean="0"/>
          </a:p>
          <a:p>
            <a:r>
              <a:rPr lang="fr-MC" dirty="0" err="1" smtClean="0"/>
              <a:t>Movima</a:t>
            </a:r>
            <a:endParaRPr lang="fr-MC" dirty="0" smtClean="0"/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Napeka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/>
              <a:t>Pacahuara</a:t>
            </a:r>
            <a:endParaRPr lang="fr-MC" dirty="0" smtClean="0"/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Paikoneka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Paunaka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Plaudietsch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err="1" smtClean="0"/>
              <a:t>Puquina</a:t>
            </a:r>
            <a:endParaRPr lang="fr-MC" dirty="0" smtClean="0"/>
          </a:p>
          <a:p>
            <a:r>
              <a:rPr lang="fr-MC" dirty="0" smtClean="0"/>
              <a:t>Quechua</a:t>
            </a:r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Saraveca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smtClean="0"/>
              <a:t>Siriono</a:t>
            </a:r>
          </a:p>
          <a:p>
            <a:r>
              <a:rPr lang="fr-MC" dirty="0" smtClean="0">
                <a:solidFill>
                  <a:schemeClr val="bg1">
                    <a:lumMod val="75000"/>
                  </a:schemeClr>
                </a:solidFill>
              </a:rPr>
              <a:t>Toba </a:t>
            </a:r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qom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MC" dirty="0" smtClean="0"/>
              <a:t>Tacana</a:t>
            </a:r>
          </a:p>
          <a:p>
            <a:r>
              <a:rPr lang="fr-MC" dirty="0" err="1" smtClean="0"/>
              <a:t>Tapieté</a:t>
            </a:r>
            <a:endParaRPr lang="fr-MC" dirty="0" smtClean="0"/>
          </a:p>
          <a:p>
            <a:r>
              <a:rPr lang="fr-MC" dirty="0" err="1" smtClean="0"/>
              <a:t>Toromona</a:t>
            </a:r>
            <a:endParaRPr lang="fr-MC" dirty="0" smtClean="0"/>
          </a:p>
          <a:p>
            <a:r>
              <a:rPr lang="fr-MC" dirty="0" err="1" smtClean="0"/>
              <a:t>Tsimané</a:t>
            </a:r>
            <a:endParaRPr lang="fr-MC" dirty="0" smtClean="0"/>
          </a:p>
          <a:p>
            <a:r>
              <a:rPr lang="fr-MC" dirty="0" err="1" smtClean="0"/>
              <a:t>Uru</a:t>
            </a:r>
            <a:endParaRPr lang="fr-MC" dirty="0" smtClean="0"/>
          </a:p>
          <a:p>
            <a:r>
              <a:rPr lang="fr-MC" dirty="0" err="1" smtClean="0"/>
              <a:t>Wichi</a:t>
            </a:r>
            <a:endParaRPr lang="fr-MC" dirty="0" smtClean="0"/>
          </a:p>
          <a:p>
            <a:r>
              <a:rPr lang="fr-MC" dirty="0" err="1" smtClean="0"/>
              <a:t>Yaminahua</a:t>
            </a:r>
            <a:endParaRPr lang="fr-MC" dirty="0" smtClean="0"/>
          </a:p>
          <a:p>
            <a:r>
              <a:rPr lang="fr-MC" dirty="0" err="1" smtClean="0"/>
              <a:t>Yuki</a:t>
            </a:r>
            <a:endParaRPr lang="fr-MC" dirty="0" smtClean="0"/>
          </a:p>
          <a:p>
            <a:r>
              <a:rPr lang="fr-MC" dirty="0" err="1" smtClean="0"/>
              <a:t>Yurakaré</a:t>
            </a:r>
            <a:endParaRPr lang="fr-MC" dirty="0" smtClean="0"/>
          </a:p>
          <a:p>
            <a:r>
              <a:rPr lang="fr-MC" dirty="0" err="1" smtClean="0">
                <a:solidFill>
                  <a:schemeClr val="bg1">
                    <a:lumMod val="75000"/>
                  </a:schemeClr>
                </a:solidFill>
              </a:rPr>
              <a:t>Zamuco</a:t>
            </a:r>
            <a:endParaRPr lang="fr-MC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fr-MC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2102830" y="129503"/>
            <a:ext cx="4938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C" sz="3200" dirty="0" smtClean="0"/>
              <a:t>Langues officielles de Bolivie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8170618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1140</Words>
  <Application>Microsoft Office PowerPoint</Application>
  <PresentationFormat>Affichage à l'écran (4:3)</PresentationFormat>
  <Paragraphs>281</Paragraphs>
  <Slides>33</Slides>
  <Notes>24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Langues de Bolivie bésɨro – siriono  Pierric Sans Noé Gasparini</vt:lpstr>
      <vt:lpstr>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Point d’histoire linguistique</vt:lpstr>
      <vt:lpstr>Présentation PowerPoint</vt:lpstr>
      <vt:lpstr>Présentation PowerPoint</vt:lpstr>
      <vt:lpstr>Le bésɨro (a.k.a. chiquitano)</vt:lpstr>
      <vt:lpstr>Lomerío: encerclée par l’agriculture</vt:lpstr>
      <vt:lpstr>Lomerío: récemment peuplée</vt:lpstr>
      <vt:lpstr>Lomerío: terre d’émigration</vt:lpstr>
      <vt:lpstr>Lomerío: usage de la langue</vt:lpstr>
      <vt:lpstr>Le projet: terrains</vt:lpstr>
      <vt:lpstr>Lomerío: la ville s’approche</vt:lpstr>
      <vt:lpstr>Présentation PowerPoint</vt:lpstr>
      <vt:lpstr>Présentation PowerPoint</vt:lpstr>
      <vt:lpstr>Siriono</vt:lpstr>
      <vt:lpstr>Présentation PowerPoint</vt:lpstr>
      <vt:lpstr>Présentation PowerPoint</vt:lpstr>
      <vt:lpstr>Présentation PowerPoint</vt:lpstr>
      <vt:lpstr>Présentation PowerPoint</vt:lpstr>
      <vt:lpstr>Projet de recherche</vt:lpstr>
      <vt:lpstr>Présentation PowerPoint</vt:lpstr>
      <vt:lpstr>Retour de terrain</vt:lpstr>
      <vt:lpstr>Situation de la langue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Langues de Bolivie</dc:title>
  <dc:creator>Noe</dc:creator>
  <cp:lastModifiedBy>Noe</cp:lastModifiedBy>
  <cp:revision>33</cp:revision>
  <dcterms:created xsi:type="dcterms:W3CDTF">2013-10-15T09:57:26Z</dcterms:created>
  <dcterms:modified xsi:type="dcterms:W3CDTF">2013-10-18T07:55:11Z</dcterms:modified>
</cp:coreProperties>
</file>